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50" autoAdjust="0"/>
  </p:normalViewPr>
  <p:slideViewPr>
    <p:cSldViewPr>
      <p:cViewPr>
        <p:scale>
          <a:sx n="50" d="100"/>
          <a:sy n="50" d="100"/>
        </p:scale>
        <p:origin x="-5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E6263-A46D-4E27-B897-DC59758A0FA3}" type="datetimeFigureOut">
              <a:rPr lang="pl-PL" smtClean="0"/>
              <a:t>2013-12-12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BE842-7F9B-47F3-B751-793560D8484C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BE842-7F9B-47F3-B751-793560D8484C}" type="slidenum">
              <a:rPr lang="pl-PL" smtClean="0"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8B87-A880-4E4E-847B-987B3EAA1438}" type="datetimeFigureOut">
              <a:rPr lang="pl-PL" smtClean="0"/>
              <a:pPr/>
              <a:t>2013-12-12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2F30E-DE92-4287-AA20-F96C1BF3C2C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8B87-A880-4E4E-847B-987B3EAA1438}" type="datetimeFigureOut">
              <a:rPr lang="pl-PL" smtClean="0"/>
              <a:pPr/>
              <a:t>2013-12-12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2F30E-DE92-4287-AA20-F96C1BF3C2C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8B87-A880-4E4E-847B-987B3EAA1438}" type="datetimeFigureOut">
              <a:rPr lang="pl-PL" smtClean="0"/>
              <a:pPr/>
              <a:t>2013-12-12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2F30E-DE92-4287-AA20-F96C1BF3C2C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8B87-A880-4E4E-847B-987B3EAA1438}" type="datetimeFigureOut">
              <a:rPr lang="pl-PL" smtClean="0"/>
              <a:pPr/>
              <a:t>2013-12-12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2F30E-DE92-4287-AA20-F96C1BF3C2C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8B87-A880-4E4E-847B-987B3EAA1438}" type="datetimeFigureOut">
              <a:rPr lang="pl-PL" smtClean="0"/>
              <a:pPr/>
              <a:t>2013-12-12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2F30E-DE92-4287-AA20-F96C1BF3C2C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8B87-A880-4E4E-847B-987B3EAA1438}" type="datetimeFigureOut">
              <a:rPr lang="pl-PL" smtClean="0"/>
              <a:pPr/>
              <a:t>2013-12-12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2F30E-DE92-4287-AA20-F96C1BF3C2C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8B87-A880-4E4E-847B-987B3EAA1438}" type="datetimeFigureOut">
              <a:rPr lang="pl-PL" smtClean="0"/>
              <a:pPr/>
              <a:t>2013-12-12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2F30E-DE92-4287-AA20-F96C1BF3C2C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8B87-A880-4E4E-847B-987B3EAA1438}" type="datetimeFigureOut">
              <a:rPr lang="pl-PL" smtClean="0"/>
              <a:pPr/>
              <a:t>2013-12-12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2F30E-DE92-4287-AA20-F96C1BF3C2C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8B87-A880-4E4E-847B-987B3EAA1438}" type="datetimeFigureOut">
              <a:rPr lang="pl-PL" smtClean="0"/>
              <a:pPr/>
              <a:t>2013-12-12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2F30E-DE92-4287-AA20-F96C1BF3C2C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8B87-A880-4E4E-847B-987B3EAA1438}" type="datetimeFigureOut">
              <a:rPr lang="pl-PL" smtClean="0"/>
              <a:pPr/>
              <a:t>2013-12-12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2F30E-DE92-4287-AA20-F96C1BF3C2C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8B87-A880-4E4E-847B-987B3EAA1438}" type="datetimeFigureOut">
              <a:rPr lang="pl-PL" smtClean="0"/>
              <a:pPr/>
              <a:t>2013-12-12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2F30E-DE92-4287-AA20-F96C1BF3C2C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A8B87-A880-4E4E-847B-987B3EAA1438}" type="datetimeFigureOut">
              <a:rPr lang="pl-PL" smtClean="0"/>
              <a:pPr/>
              <a:t>2013-12-12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2F30E-DE92-4287-AA20-F96C1BF3C2C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google.pl/url?sa=i&amp;rct=j&amp;q=&amp;esrc=s&amp;source=images&amp;cd=&amp;cad=rja&amp;docid=p1A50Zmn_Jj6vM&amp;tbnid=Mo7kpmVoWX_rPM:&amp;ved=0CAUQjRw&amp;url=http%3A%2F%2Fpl.123rf.com%2Fphoto_9353098_komputer-stacjonarny-kreska-wek--ilustracji-wektorowych.html&amp;ei=IkGqUuKfFYXz0gXSg4GgAQ&amp;bvm=bv.57967247,d.ZGU&amp;psig=AFQjCNFSYc6r3N9BL2s9O3zTN0sxUy_eVw&amp;ust=1386975897949204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13" Type="http://schemas.openxmlformats.org/officeDocument/2006/relationships/hyperlink" Target="http://www.google.pl/url?sa=i&amp;rct=j&amp;q=&amp;esrc=s&amp;source=images&amp;cd=&amp;cad=rja&amp;docid=b-Cn7ZyFVQQAjM&amp;tbnid=pFthlgICkkFUjM:&amp;ved=0CAUQjRw&amp;url=http%3A%2F%2Fredro.pl%2Fnaklejka-wycinek-kolowy-dyni-z-swiezego-bita-smietana%2C13948&amp;ei=J1SqUqvjF8WStAakrYDIAw&amp;bvm=bv.57967247,d.bGE&amp;psig=AFQjCNHAiNfl8yP_0DAJAio5pbsRGBDtBg&amp;ust=1386980729732639" TargetMode="External"/><Relationship Id="rId18" Type="http://schemas.openxmlformats.org/officeDocument/2006/relationships/image" Target="../media/image43.jpeg"/><Relationship Id="rId26" Type="http://schemas.openxmlformats.org/officeDocument/2006/relationships/hyperlink" Target="http://forum.cdrinfo.pl/f28/moja-najstarsza-plyta-cd-r-51937/" TargetMode="External"/><Relationship Id="rId3" Type="http://schemas.openxmlformats.org/officeDocument/2006/relationships/hyperlink" Target="http://www.google.pl/url?sa=i&amp;rct=j&amp;q=&amp;esrc=s&amp;source=images&amp;cd=&amp;cad=rja&amp;docid=iXav0H7Dtm_vCM&amp;tbnid=D2wXnhWWyAvEbM:&amp;ved=0CAUQjRw&amp;url=http%3A%2F%2Fwww.hals.sklep.pl%2Fk%2Fkola-i-rzutki%2F&amp;ei=mVGqUoGZDsqStQbMyIDACA&amp;bvm=bv.57967247,d.bGQ&amp;psig=AFQjCNHLXkcsgFUP0qZznvkJu86OTgmKPA&amp;ust=1386980072528852" TargetMode="External"/><Relationship Id="rId21" Type="http://schemas.openxmlformats.org/officeDocument/2006/relationships/image" Target="../media/image46.jpeg"/><Relationship Id="rId7" Type="http://schemas.openxmlformats.org/officeDocument/2006/relationships/hyperlink" Target="http://www.google.pl/url?sa=i&amp;rct=j&amp;q=&amp;esrc=s&amp;source=images&amp;cd=&amp;cad=rja&amp;docid=QUU6oNNKZmXPyM&amp;tbnid=cRQi5OvQ-exAzM:&amp;ved=0CAUQjRw&amp;url=http%3A%2F%2Fwww.encyklopediarowerowa.pl%2Fostre-kolo-typ-roweru.html&amp;ei=FFKqUvuZHsHHtQbSwYCoCg&amp;bvm=bv.57967247,d.bGQ&amp;psig=AFQjCNEOG1or0aIBClRxXLsRmgKmjEiZpA&amp;ust=1386980155809357" TargetMode="External"/><Relationship Id="rId12" Type="http://schemas.openxmlformats.org/officeDocument/2006/relationships/image" Target="../media/image38.jpeg"/><Relationship Id="rId17" Type="http://schemas.openxmlformats.org/officeDocument/2006/relationships/image" Target="../media/image42.jpeg"/><Relationship Id="rId25" Type="http://schemas.openxmlformats.org/officeDocument/2006/relationships/image" Target="../media/image50.jpeg"/><Relationship Id="rId2" Type="http://schemas.openxmlformats.org/officeDocument/2006/relationships/image" Target="../media/image30.jpeg"/><Relationship Id="rId16" Type="http://schemas.openxmlformats.org/officeDocument/2006/relationships/image" Target="../media/image41.jpeg"/><Relationship Id="rId20" Type="http://schemas.openxmlformats.org/officeDocument/2006/relationships/image" Target="../media/image45.jpeg"/><Relationship Id="rId29" Type="http://schemas.openxmlformats.org/officeDocument/2006/relationships/image" Target="../media/image5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jpeg"/><Relationship Id="rId11" Type="http://schemas.openxmlformats.org/officeDocument/2006/relationships/image" Target="../media/image37.jpeg"/><Relationship Id="rId24" Type="http://schemas.openxmlformats.org/officeDocument/2006/relationships/image" Target="../media/image49.jpeg"/><Relationship Id="rId5" Type="http://schemas.openxmlformats.org/officeDocument/2006/relationships/image" Target="../media/image32.jpeg"/><Relationship Id="rId15" Type="http://schemas.openxmlformats.org/officeDocument/2006/relationships/image" Target="../media/image40.jpeg"/><Relationship Id="rId23" Type="http://schemas.openxmlformats.org/officeDocument/2006/relationships/image" Target="../media/image48.jpeg"/><Relationship Id="rId28" Type="http://schemas.openxmlformats.org/officeDocument/2006/relationships/image" Target="../media/image52.jpeg"/><Relationship Id="rId10" Type="http://schemas.openxmlformats.org/officeDocument/2006/relationships/image" Target="../media/image36.jpeg"/><Relationship Id="rId19" Type="http://schemas.openxmlformats.org/officeDocument/2006/relationships/image" Target="../media/image44.jpeg"/><Relationship Id="rId31" Type="http://schemas.openxmlformats.org/officeDocument/2006/relationships/image" Target="../media/image55.jpeg"/><Relationship Id="rId4" Type="http://schemas.openxmlformats.org/officeDocument/2006/relationships/image" Target="../media/image31.jpeg"/><Relationship Id="rId9" Type="http://schemas.openxmlformats.org/officeDocument/2006/relationships/image" Target="../media/image35.jpeg"/><Relationship Id="rId14" Type="http://schemas.openxmlformats.org/officeDocument/2006/relationships/image" Target="../media/image39.jpeg"/><Relationship Id="rId22" Type="http://schemas.openxmlformats.org/officeDocument/2006/relationships/image" Target="../media/image47.jpeg"/><Relationship Id="rId27" Type="http://schemas.openxmlformats.org/officeDocument/2006/relationships/image" Target="../media/image51.jpeg"/><Relationship Id="rId30" Type="http://schemas.openxmlformats.org/officeDocument/2006/relationships/image" Target="../media/image5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pl/url?sa=i&amp;rct=j&amp;q=&amp;esrc=s&amp;source=images&amp;cd=&amp;cad=rja&amp;docid=37UL4TJvEon1sM&amp;tbnid=87KHHCmrLwtzDM:&amp;ved=0CAUQjRw&amp;url=http%3A%2F%2Fwww.megamatma.pl%2Fuczniowie%2Fgimnazjum%2Ffigury-plaskie%2Fobliczanie-dlugosci-luku-okregu&amp;ei=JyeqUu_4IYes0QXF54DoBw&amp;psig=AFQjCNEWxKvmUtQFPxpis9s6sZxVVFKPhQ&amp;ust=1386969186270083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pl/url?sa=i&amp;rct=j&amp;q=&amp;esrc=s&amp;source=images&amp;cd=&amp;cad=rja&amp;docid=nNdF021wfRHIZM&amp;tbnid=tJgMVV2ZRCqgfM:&amp;ved=0CAUQjRw&amp;url=http%3A%2F%2Fmatinfa.pl%2F2013%2F05%2Fjak-zmierzyc-obwod-kola%2F&amp;ei=jziqUo23MIiMtAbvi4G4BA&amp;bvm=bv.57967247,d.ZGU&amp;psig=AFQjCNGn23BKM6ZbepC4jhl-emmZVL5FOA&amp;ust=1386973595269164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187624" y="1484784"/>
            <a:ext cx="698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Lekcja</a:t>
            </a:r>
          </a:p>
          <a:p>
            <a:pPr algn="ctr"/>
            <a:r>
              <a:rPr lang="pl-PL" sz="3200" dirty="0" smtClean="0"/>
              <a:t>Temat: Okrąg i koło – własności, długość okręgu, pole koła.</a:t>
            </a:r>
            <a:endParaRPr lang="pl-PL" sz="3200" dirty="0"/>
          </a:p>
        </p:txBody>
      </p:sp>
      <p:sp>
        <p:nvSpPr>
          <p:cNvPr id="3" name="Elipsa 2"/>
          <p:cNvSpPr/>
          <p:nvPr/>
        </p:nvSpPr>
        <p:spPr>
          <a:xfrm>
            <a:off x="5508104" y="3573016"/>
            <a:ext cx="1944216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/>
          <p:nvPr/>
        </p:nvSpPr>
        <p:spPr>
          <a:xfrm>
            <a:off x="2483768" y="3645024"/>
            <a:ext cx="1944216" cy="187220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051720" y="5589240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o</a:t>
            </a:r>
            <a:r>
              <a:rPr lang="pl-PL" sz="3200" dirty="0" smtClean="0"/>
              <a:t>krąg</a:t>
            </a:r>
            <a:endParaRPr lang="pl-PL" sz="32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5148064" y="5661248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koło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2411760" y="260648"/>
            <a:ext cx="6516216" cy="50783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dirty="0" smtClean="0"/>
              <a:t>π</a:t>
            </a:r>
            <a:r>
              <a:rPr lang="pl-PL" dirty="0" smtClean="0"/>
              <a:t>=3,14159265358979323846264338327950288419716939937510582097494459230781640628620899862803482534211706798214808651328230664709384460955058223172535940812848111745028410270193852110555964462294895493038196442881097566593344612847564823378678316527120190914564856692346034861045432664821339360726024914127372458700660631558817488152092096282925409171536436789259036001133053054882046652138414695194151160943305727036575959195309218611738193261179310511854807446237996274956735188575272489122793818301194912983367336244065664308602139494639522473719070217986094370277053921717629317675238467481846766940513200056812714526356082778577134275778960917363717872146844090122495343014654958537105079227968925892354201995611212902196086403441815981362977477130996051870721134999999837297804995105973173281609631859502445945534690830264252230825334468503526193118817101000313783875288658753320838142061717766914730359825349042875536115735255213347574184946843852332390739414333 </a:t>
            </a:r>
            <a:endParaRPr lang="pl-PL" dirty="0"/>
          </a:p>
        </p:txBody>
      </p:sp>
      <p:pic>
        <p:nvPicPr>
          <p:cNvPr id="24578" name="Picture 2" descr="https://encrypted-tbn0.gstatic.com/images?q=tbn:ANd9GcRAx9SGx3E2Fwixs6TpxfIX9oH-ewDRLoIEA16Lhj_CEpJ7wqB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140968"/>
            <a:ext cx="3151496" cy="288032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04664"/>
            <a:ext cx="6832489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2564904"/>
            <a:ext cx="350520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4005064"/>
            <a:ext cx="2736304" cy="2328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jaśnienie owalne 4"/>
          <p:cNvSpPr/>
          <p:nvPr/>
        </p:nvSpPr>
        <p:spPr>
          <a:xfrm>
            <a:off x="5868144" y="3140968"/>
            <a:ext cx="2736304" cy="2016224"/>
          </a:xfrm>
          <a:prstGeom prst="wedgeEllipseCallout">
            <a:avLst>
              <a:gd name="adj1" fmla="val -63997"/>
              <a:gd name="adj2" fmla="val 5021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4000" dirty="0" smtClean="0"/>
              <a:t>l</a:t>
            </a:r>
            <a:r>
              <a:rPr lang="pl-PL" sz="4000" dirty="0" smtClean="0"/>
              <a:t>iczba pi</a:t>
            </a:r>
            <a:endParaRPr lang="pl-PL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60648"/>
            <a:ext cx="272586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jaśnienie prostokątne zaokrąglone 2"/>
          <p:cNvSpPr/>
          <p:nvPr/>
        </p:nvSpPr>
        <p:spPr>
          <a:xfrm>
            <a:off x="683568" y="548680"/>
            <a:ext cx="2016224" cy="1512168"/>
          </a:xfrm>
          <a:prstGeom prst="wedgeRoundRectCallout">
            <a:avLst>
              <a:gd name="adj1" fmla="val 101996"/>
              <a:gd name="adj2" fmla="val 4612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052736"/>
            <a:ext cx="15240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2420888"/>
            <a:ext cx="1584176" cy="1038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3645024"/>
            <a:ext cx="29908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71800" y="5085184"/>
            <a:ext cx="3464587" cy="151216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pole tekstowe 8"/>
          <p:cNvSpPr txBox="1"/>
          <p:nvPr/>
        </p:nvSpPr>
        <p:spPr>
          <a:xfrm>
            <a:off x="6444208" y="5157192"/>
            <a:ext cx="2483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002060"/>
                </a:solidFill>
              </a:rPr>
              <a:t>Obwód koła</a:t>
            </a:r>
          </a:p>
          <a:p>
            <a:pPr algn="ctr"/>
            <a:r>
              <a:rPr lang="pl-PL" sz="2400" b="1" dirty="0" smtClean="0">
                <a:solidFill>
                  <a:srgbClr val="002060"/>
                </a:solidFill>
              </a:rPr>
              <a:t>(Długość okręgu)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76672"/>
            <a:ext cx="3411003" cy="580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ole tekstowe 3"/>
          <p:cNvSpPr txBox="1"/>
          <p:nvPr/>
        </p:nvSpPr>
        <p:spPr>
          <a:xfrm>
            <a:off x="2195736" y="357301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p</a:t>
            </a:r>
            <a:r>
              <a:rPr lang="pl-PL" b="1" dirty="0" smtClean="0"/>
              <a:t>ołowa obwodu</a:t>
            </a:r>
            <a:endParaRPr lang="pl-PL" b="1" dirty="0"/>
          </a:p>
        </p:txBody>
      </p:sp>
      <p:cxnSp>
        <p:nvCxnSpPr>
          <p:cNvPr id="8" name="Łącznik prosty ze strzałką 7"/>
          <p:cNvCxnSpPr/>
          <p:nvPr/>
        </p:nvCxnSpPr>
        <p:spPr>
          <a:xfrm flipH="1">
            <a:off x="3995936" y="2420888"/>
            <a:ext cx="504056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4067944" y="198884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promień</a:t>
            </a:r>
            <a:endParaRPr lang="pl-PL" b="1" dirty="0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052736"/>
            <a:ext cx="31623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2996952"/>
            <a:ext cx="3214861" cy="136900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7" name="pole tekstowe 16"/>
          <p:cNvSpPr txBox="1"/>
          <p:nvPr/>
        </p:nvSpPr>
        <p:spPr>
          <a:xfrm>
            <a:off x="5004048" y="5085184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Pole koła</a:t>
            </a:r>
            <a:endParaRPr lang="pl-PL" sz="2400" dirty="0"/>
          </a:p>
        </p:txBody>
      </p:sp>
      <p:cxnSp>
        <p:nvCxnSpPr>
          <p:cNvPr id="19" name="Łącznik prosty ze strzałką 18"/>
          <p:cNvCxnSpPr/>
          <p:nvPr/>
        </p:nvCxnSpPr>
        <p:spPr>
          <a:xfrm flipH="1" flipV="1">
            <a:off x="6660232" y="4149080"/>
            <a:ext cx="504056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Łącznik prosty 22"/>
          <p:cNvCxnSpPr/>
          <p:nvPr/>
        </p:nvCxnSpPr>
        <p:spPr>
          <a:xfrm flipV="1">
            <a:off x="6372200" y="1844824"/>
            <a:ext cx="43204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Łącznik prosty 24"/>
          <p:cNvCxnSpPr/>
          <p:nvPr/>
        </p:nvCxnSpPr>
        <p:spPr>
          <a:xfrm flipV="1">
            <a:off x="6948264" y="1412776"/>
            <a:ext cx="36004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052736"/>
            <a:ext cx="3464587" cy="151216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861047"/>
            <a:ext cx="3672408" cy="156384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s://encrypted-tbn3.gstatic.com/images?q=tbn:ANd9GcRt20sDApPOF_r8qwvEKdZAQER--d-633USvHB_mYRrhq0uAk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988840"/>
            <a:ext cx="3672408" cy="3528079"/>
          </a:xfrm>
          <a:prstGeom prst="rect">
            <a:avLst/>
          </a:prstGeom>
          <a:noFill/>
        </p:spPr>
      </p:pic>
      <p:pic>
        <p:nvPicPr>
          <p:cNvPr id="29700" name="Picture 4" descr="https://encrypted-tbn3.gstatic.com/images?q=tbn:ANd9GcSmhFdGNCyfWrO_28dSoq-ETIgVjU48R6Yumu3al043xYvjE-4kOw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548680"/>
            <a:ext cx="4248150" cy="3181350"/>
          </a:xfrm>
          <a:prstGeom prst="rect">
            <a:avLst/>
          </a:prstGeom>
          <a:noFill/>
        </p:spPr>
      </p:pic>
      <p:pic>
        <p:nvPicPr>
          <p:cNvPr id="29702" name="Picture 6" descr="https://encrypted-tbn2.gstatic.com/images?q=tbn:ANd9GcTzJCeti1yRqTxs62CjqvslWFzTJIbW7h1_Rh5pIto5fMgQq5m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0"/>
            <a:ext cx="3816424" cy="3765764"/>
          </a:xfrm>
          <a:prstGeom prst="rect">
            <a:avLst/>
          </a:prstGeom>
          <a:noFill/>
        </p:spPr>
      </p:pic>
      <p:pic>
        <p:nvPicPr>
          <p:cNvPr id="29704" name="Picture 8" descr="https://encrypted-tbn3.gstatic.com/images?q=tbn:ANd9GcQ_bsg0Vjw4hLb0ZQWc7QxQ2q0JgcQK25GDO5kMZXOKJ9W3AF8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0"/>
            <a:ext cx="3583285" cy="3583285"/>
          </a:xfrm>
          <a:prstGeom prst="rect">
            <a:avLst/>
          </a:prstGeom>
          <a:noFill/>
        </p:spPr>
      </p:pic>
      <p:pic>
        <p:nvPicPr>
          <p:cNvPr id="29706" name="Picture 10" descr="https://encrypted-tbn2.gstatic.com/images?q=tbn:ANd9GcRqyD-mp9LP_wTKTMv7bvttKK2Rmfwp5tuaKhT73b-92MR1eLBFRA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79304" y="2166501"/>
            <a:ext cx="6264696" cy="4691499"/>
          </a:xfrm>
          <a:prstGeom prst="rect">
            <a:avLst/>
          </a:prstGeom>
          <a:noFill/>
        </p:spPr>
      </p:pic>
      <p:pic>
        <p:nvPicPr>
          <p:cNvPr id="29708" name="Picture 12" descr="https://encrypted-tbn2.gstatic.com/images?q=tbn:ANd9GcQdervOw7iGKgqwtDLC4MU0IyjCVTHV-i427VS9xDUoJnYk1Ormh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59632" y="0"/>
            <a:ext cx="4176464" cy="4386241"/>
          </a:xfrm>
          <a:prstGeom prst="rect">
            <a:avLst/>
          </a:prstGeom>
          <a:noFill/>
        </p:spPr>
      </p:pic>
      <p:pic>
        <p:nvPicPr>
          <p:cNvPr id="29710" name="Picture 14" descr="https://encrypted-tbn0.gstatic.com/images?q=tbn:ANd9GcRRe1lDaoCYgyLEhbuHuGitTQXHN-kmufiKrJuIyAzbzQzdUcU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67944" y="764704"/>
            <a:ext cx="4614448" cy="3456384"/>
          </a:xfrm>
          <a:prstGeom prst="rect">
            <a:avLst/>
          </a:prstGeom>
          <a:noFill/>
        </p:spPr>
      </p:pic>
      <p:pic>
        <p:nvPicPr>
          <p:cNvPr id="29712" name="Picture 16" descr="https://encrypted-tbn3.gstatic.com/images?q=tbn:ANd9GcSToZcEI8RNCuMRriaCfROXd2gUZ6PQmlI619tOG-k_dGCvp_SKow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5536" y="3068960"/>
            <a:ext cx="4788576" cy="3573016"/>
          </a:xfrm>
          <a:prstGeom prst="rect">
            <a:avLst/>
          </a:prstGeom>
          <a:noFill/>
        </p:spPr>
      </p:pic>
      <p:pic>
        <p:nvPicPr>
          <p:cNvPr id="29714" name="Picture 18" descr="https://encrypted-tbn3.gstatic.com/images?q=tbn:ANd9GcTJH4WhFLh3OEwF7lismoTg7qTnh32jQ-FYRjSTZV2NZNtyK7sB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031930" y="2753544"/>
            <a:ext cx="6112070" cy="4104456"/>
          </a:xfrm>
          <a:prstGeom prst="rect">
            <a:avLst/>
          </a:prstGeom>
          <a:noFill/>
        </p:spPr>
      </p:pic>
      <p:pic>
        <p:nvPicPr>
          <p:cNvPr id="29716" name="Picture 20" descr="https://encrypted-tbn1.gstatic.com/images?q=tbn:ANd9GcQtTrtcpb_vsa2irrN4MYsftvf191XHDSr7d6StLLa7FbV4Ox6tTQ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11560" y="404664"/>
            <a:ext cx="4896544" cy="3256203"/>
          </a:xfrm>
          <a:prstGeom prst="rect">
            <a:avLst/>
          </a:prstGeom>
          <a:noFill/>
        </p:spPr>
      </p:pic>
      <p:pic>
        <p:nvPicPr>
          <p:cNvPr id="29720" name="Picture 24" descr="https://encrypted-tbn3.gstatic.com/images?q=tbn:ANd9GcQyqzvW73CfMpnFpyfgopt_BlMTcXa3ASJy51fDA5tkI8kK1ct0gQ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483768" y="404664"/>
            <a:ext cx="4104456" cy="6167898"/>
          </a:xfrm>
          <a:prstGeom prst="rect">
            <a:avLst/>
          </a:prstGeom>
          <a:noFill/>
        </p:spPr>
      </p:pic>
      <p:pic>
        <p:nvPicPr>
          <p:cNvPr id="29722" name="Picture 26" descr="https://encrypted-tbn3.gstatic.com/images?q=tbn:ANd9GcTAcoPNgv2CBD8tV1uxVnoa4h32N53R8VcJ7-Clnpf-2nMP0u4T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95536" y="2132856"/>
            <a:ext cx="2805542" cy="4224075"/>
          </a:xfrm>
          <a:prstGeom prst="rect">
            <a:avLst/>
          </a:prstGeom>
          <a:noFill/>
        </p:spPr>
      </p:pic>
      <p:pic>
        <p:nvPicPr>
          <p:cNvPr id="29724" name="Picture 28" descr="https://encrypted-tbn0.gstatic.com/images?q=tbn:ANd9GcRwGU6SdM7ToL5GaU_ai2GvDvbyKlgwdgt1v10CKHV7kGjrqIwhn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25248" y="1412776"/>
            <a:ext cx="8279200" cy="4326552"/>
          </a:xfrm>
          <a:prstGeom prst="rect">
            <a:avLst/>
          </a:prstGeom>
          <a:noFill/>
        </p:spPr>
      </p:pic>
      <p:pic>
        <p:nvPicPr>
          <p:cNvPr id="29726" name="Picture 30" descr="https://encrypted-tbn3.gstatic.com/images?q=tbn:ANd9GcShVQBSpCq9KXOl4i-NyBwOLcA3PgrBTgGUyqjbqUKcLE4lpBQZ0A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483768" y="1052736"/>
            <a:ext cx="5256584" cy="4171892"/>
          </a:xfrm>
          <a:prstGeom prst="rect">
            <a:avLst/>
          </a:prstGeom>
          <a:noFill/>
        </p:spPr>
      </p:pic>
      <p:pic>
        <p:nvPicPr>
          <p:cNvPr id="29728" name="Picture 32" descr="https://encrypted-tbn2.gstatic.com/images?q=tbn:ANd9GcQpRg6yZHK1-IN522Zr5y9APFn5dqeLBYs-Q0mTVxuHgjP0HBz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536" y="2060848"/>
            <a:ext cx="4326045" cy="3240360"/>
          </a:xfrm>
          <a:prstGeom prst="rect">
            <a:avLst/>
          </a:prstGeom>
          <a:noFill/>
        </p:spPr>
      </p:pic>
      <p:pic>
        <p:nvPicPr>
          <p:cNvPr id="29730" name="Picture 34" descr="https://encrypted-tbn3.gstatic.com/images?q=tbn:ANd9GcSTfsjydhohGHG8kHTInKON-AA4N1gwL4IyL9mbd6WbLRKPKpiL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475656" y="1052736"/>
            <a:ext cx="7768773" cy="5400600"/>
          </a:xfrm>
          <a:prstGeom prst="rect">
            <a:avLst/>
          </a:prstGeom>
          <a:noFill/>
        </p:spPr>
      </p:pic>
      <p:pic>
        <p:nvPicPr>
          <p:cNvPr id="29732" name="Picture 36" descr="https://encrypted-tbn3.gstatic.com/images?q=tbn:ANd9GcS00o-5-J3iWbgyfAEJV4sImDo-nQHOuImj6zCs77QZxFh4_C5LV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123728" y="826547"/>
            <a:ext cx="6336704" cy="4201513"/>
          </a:xfrm>
          <a:prstGeom prst="rect">
            <a:avLst/>
          </a:prstGeom>
          <a:noFill/>
        </p:spPr>
      </p:pic>
      <p:pic>
        <p:nvPicPr>
          <p:cNvPr id="29734" name="Picture 38" descr="https://encrypted-tbn0.gstatic.com/images?q=tbn:ANd9GcRfjo1ZtUPeRit7Iqn8oLOjFX6pCxuYgkldbdRb3vD8ddgwAt-w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467544" y="2996952"/>
            <a:ext cx="4752528" cy="3559811"/>
          </a:xfrm>
          <a:prstGeom prst="rect">
            <a:avLst/>
          </a:prstGeom>
          <a:noFill/>
        </p:spPr>
      </p:pic>
      <p:pic>
        <p:nvPicPr>
          <p:cNvPr id="29736" name="Picture 40" descr="https://encrypted-tbn3.gstatic.com/images?q=tbn:ANd9GcRvlNkZjlSm1jp_oyhebVJEH4_wuoQ2sffOOIiid8lfTgarFlxR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3059832" y="764704"/>
            <a:ext cx="5616624" cy="4207049"/>
          </a:xfrm>
          <a:prstGeom prst="rect">
            <a:avLst/>
          </a:prstGeom>
          <a:noFill/>
        </p:spPr>
      </p:pic>
      <p:pic>
        <p:nvPicPr>
          <p:cNvPr id="29738" name="Picture 42" descr="https://encrypted-tbn1.gstatic.com/images?q=tbn:ANd9GcSy60B3t7-kvC8EFBgf7xH1mpevL73EMegUeZOyv4_IPK4A382_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1763688" y="1927018"/>
            <a:ext cx="5328592" cy="3533090"/>
          </a:xfrm>
          <a:prstGeom prst="rect">
            <a:avLst/>
          </a:prstGeom>
          <a:noFill/>
        </p:spPr>
      </p:pic>
      <p:pic>
        <p:nvPicPr>
          <p:cNvPr id="29740" name="Picture 44" descr="https://encrypted-tbn0.gstatic.com/images?q=tbn:ANd9GcQgbkxu6rzcBkqTuS6MhqHaV6WWr0Y5rYafOuB1G0mAxcd_MPLtXw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395536" y="3372392"/>
            <a:ext cx="3888432" cy="2912572"/>
          </a:xfrm>
          <a:prstGeom prst="rect">
            <a:avLst/>
          </a:prstGeom>
          <a:noFill/>
        </p:spPr>
      </p:pic>
      <p:pic>
        <p:nvPicPr>
          <p:cNvPr id="29742" name="Picture 46" descr="https://encrypted-tbn1.gstatic.com/images?q=tbn:ANd9GcT_-trE9T0DjJP_2Zan2rbhn7p3SrBCteJKCGyEZZF-dOJ0tnQecw">
            <a:hlinkClick r:id="rId26"/>
          </p:cNvPr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3347864" y="764704"/>
            <a:ext cx="5544616" cy="5340770"/>
          </a:xfrm>
          <a:prstGeom prst="rect">
            <a:avLst/>
          </a:prstGeom>
          <a:noFill/>
        </p:spPr>
      </p:pic>
      <p:pic>
        <p:nvPicPr>
          <p:cNvPr id="29744" name="Picture 48" descr="https://encrypted-tbn0.gstatic.com/images?q=tbn:ANd9GcT4KInqXaKex1tUSb82YGI8qRgBO6zUESMoEqcF8_6P-ZzXLJI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1403648" y="3068960"/>
            <a:ext cx="4680520" cy="3103390"/>
          </a:xfrm>
          <a:prstGeom prst="rect">
            <a:avLst/>
          </a:prstGeom>
          <a:noFill/>
        </p:spPr>
      </p:pic>
      <p:pic>
        <p:nvPicPr>
          <p:cNvPr id="29746" name="Picture 50" descr="https://encrypted-tbn3.gstatic.com/images?q=tbn:ANd9GcQgBQJh55gKX2ciMAQ3lR4FIJT1lAAQ762HEo9wMTDfFN1uQ7iBdg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2627784" y="404664"/>
            <a:ext cx="6120680" cy="5573726"/>
          </a:xfrm>
          <a:prstGeom prst="rect">
            <a:avLst/>
          </a:prstGeom>
          <a:noFill/>
        </p:spPr>
      </p:pic>
      <p:pic>
        <p:nvPicPr>
          <p:cNvPr id="29748" name="Picture 52" descr="https://encrypted-tbn2.gstatic.com/images?q=tbn:ANd9GcQyQ1JOgybxrI-w39PO1Kp6au-twrtC9sbsb84A1FASU9AfQX8p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3059832" y="404664"/>
            <a:ext cx="5544616" cy="3709852"/>
          </a:xfrm>
          <a:prstGeom prst="rect">
            <a:avLst/>
          </a:prstGeom>
          <a:noFill/>
        </p:spPr>
      </p:pic>
      <p:pic>
        <p:nvPicPr>
          <p:cNvPr id="29750" name="Picture 54" descr="https://encrypted-tbn2.gstatic.com/images?q=tbn:ANd9GcQi6dbrbsTpK1ni0OQHmS_N7BpxtM8BUXOX1x9geFf5DOCYIFLKdw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899592" y="2852936"/>
            <a:ext cx="5472608" cy="33138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297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297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2" dur="1" fill="hold"/>
                                        <p:tgtEl>
                                          <p:spTgt spid="297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7" dur="1" fill="hold"/>
                                        <p:tgtEl>
                                          <p:spTgt spid="297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2" dur="1" fill="hold"/>
                                        <p:tgtEl>
                                          <p:spTgt spid="297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7" dur="1" fill="hold"/>
                                        <p:tgtEl>
                                          <p:spTgt spid="297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2" dur="1" fill="hold"/>
                                        <p:tgtEl>
                                          <p:spTgt spid="297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7" dur="1" fill="hold"/>
                                        <p:tgtEl>
                                          <p:spTgt spid="297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2" dur="1" fill="hold"/>
                                        <p:tgtEl>
                                          <p:spTgt spid="297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7" dur="1" fill="hold"/>
                                        <p:tgtEl>
                                          <p:spTgt spid="297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2" dur="1" fill="hold"/>
                                        <p:tgtEl>
                                          <p:spTgt spid="297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268760"/>
            <a:ext cx="4946775" cy="403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ole tekstowe 11"/>
          <p:cNvSpPr txBox="1"/>
          <p:nvPr/>
        </p:nvSpPr>
        <p:spPr>
          <a:xfrm>
            <a:off x="6372200" y="2852936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średnica</a:t>
            </a:r>
            <a:endParaRPr lang="pl-PL" sz="2400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2411760" y="1052736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promień</a:t>
            </a:r>
            <a:endParaRPr lang="pl-PL" sz="2400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5039544" y="980728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ś</a:t>
            </a:r>
            <a:r>
              <a:rPr lang="pl-PL" sz="2400" dirty="0" smtClean="0"/>
              <a:t>rodek okręgu</a:t>
            </a:r>
            <a:endParaRPr lang="pl-PL" sz="2400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6228184" y="4221088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cięciwa</a:t>
            </a:r>
            <a:endParaRPr lang="pl-PL" sz="2400" dirty="0"/>
          </a:p>
        </p:txBody>
      </p:sp>
      <p:cxnSp>
        <p:nvCxnSpPr>
          <p:cNvPr id="17" name="Łącznik prosty ze strzałką 16"/>
          <p:cNvCxnSpPr/>
          <p:nvPr/>
        </p:nvCxnSpPr>
        <p:spPr>
          <a:xfrm flipH="1">
            <a:off x="4355976" y="1484784"/>
            <a:ext cx="1224136" cy="18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>
            <a:off x="3275856" y="1484784"/>
            <a:ext cx="288032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 flipH="1" flipV="1">
            <a:off x="5364088" y="2564904"/>
            <a:ext cx="1368152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Łącznik prosty ze strzałką 22"/>
          <p:cNvCxnSpPr/>
          <p:nvPr/>
        </p:nvCxnSpPr>
        <p:spPr>
          <a:xfrm flipH="1" flipV="1">
            <a:off x="5220072" y="4365104"/>
            <a:ext cx="1008112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pole tekstowe 27"/>
          <p:cNvSpPr txBox="1"/>
          <p:nvPr/>
        </p:nvSpPr>
        <p:spPr>
          <a:xfrm>
            <a:off x="4211960" y="2636912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S</a:t>
            </a:r>
            <a:endParaRPr lang="pl-PL" sz="2800" dirty="0"/>
          </a:p>
        </p:txBody>
      </p:sp>
      <p:sp>
        <p:nvSpPr>
          <p:cNvPr id="29" name="pole tekstowe 28"/>
          <p:cNvSpPr txBox="1"/>
          <p:nvPr/>
        </p:nvSpPr>
        <p:spPr>
          <a:xfrm>
            <a:off x="3707904" y="2204864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r</a:t>
            </a:r>
            <a:endParaRPr lang="pl-PL" sz="2800" dirty="0"/>
          </a:p>
        </p:txBody>
      </p:sp>
      <p:sp>
        <p:nvSpPr>
          <p:cNvPr id="30" name="pole tekstowe 29"/>
          <p:cNvSpPr txBox="1"/>
          <p:nvPr/>
        </p:nvSpPr>
        <p:spPr>
          <a:xfrm>
            <a:off x="5004048" y="270892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s</a:t>
            </a:r>
            <a:endParaRPr lang="pl-PL" sz="2800" dirty="0"/>
          </a:p>
        </p:txBody>
      </p:sp>
      <p:sp>
        <p:nvSpPr>
          <p:cNvPr id="31" name="pole tekstowe 30"/>
          <p:cNvSpPr txBox="1"/>
          <p:nvPr/>
        </p:nvSpPr>
        <p:spPr>
          <a:xfrm>
            <a:off x="4644008" y="393305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a</a:t>
            </a:r>
            <a:endParaRPr lang="pl-PL" sz="2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573016"/>
            <a:ext cx="160972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2564904"/>
            <a:ext cx="139065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4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4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4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QOMMh28A5h5saIBS76OVR6ccAx5ntacAXXdtWlhDOPMl4Eb4j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836712"/>
            <a:ext cx="4038600" cy="3743325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6228184" y="764704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łuk okręgu</a:t>
            </a:r>
            <a:endParaRPr lang="pl-PL" sz="2800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6012160" y="1268760"/>
            <a:ext cx="1296144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Objaśnienie prostokątne zaokrąglone 8"/>
          <p:cNvSpPr/>
          <p:nvPr/>
        </p:nvSpPr>
        <p:spPr>
          <a:xfrm>
            <a:off x="251520" y="1052736"/>
            <a:ext cx="1872208" cy="2088232"/>
          </a:xfrm>
          <a:prstGeom prst="wedgeRoundRectCallout">
            <a:avLst>
              <a:gd name="adj1" fmla="val 64455"/>
              <a:gd name="adj2" fmla="val 12176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AKUKU!!</a:t>
            </a:r>
          </a:p>
          <a:p>
            <a:pPr algn="ctr"/>
            <a:endParaRPr lang="pl-PL" dirty="0" smtClean="0"/>
          </a:p>
          <a:p>
            <a:pPr algn="ctr"/>
            <a:r>
              <a:rPr lang="pl-PL" dirty="0" smtClean="0"/>
              <a:t>Tutaj jest drugi </a:t>
            </a:r>
            <a:r>
              <a:rPr lang="pl-PL" b="1" dirty="0" smtClean="0"/>
              <a:t>łuk</a:t>
            </a:r>
            <a:r>
              <a:rPr lang="pl-PL" dirty="0" smtClean="0"/>
              <a:t>!!!!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52736"/>
            <a:ext cx="497205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52736"/>
            <a:ext cx="497205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052736"/>
            <a:ext cx="497205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ole tekstowe 7"/>
          <p:cNvSpPr txBox="1"/>
          <p:nvPr/>
        </p:nvSpPr>
        <p:spPr>
          <a:xfrm>
            <a:off x="5076056" y="1268760"/>
            <a:ext cx="266429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Wycinek kołowy</a:t>
            </a:r>
            <a:endParaRPr lang="pl-PL" dirty="0"/>
          </a:p>
        </p:txBody>
      </p:sp>
      <p:cxnSp>
        <p:nvCxnSpPr>
          <p:cNvPr id="10" name="Łącznik prosty ze strzałką 9"/>
          <p:cNvCxnSpPr/>
          <p:nvPr/>
        </p:nvCxnSpPr>
        <p:spPr>
          <a:xfrm flipH="1">
            <a:off x="3419872" y="1700808"/>
            <a:ext cx="2736304" cy="72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Objaśnienie owalne 10"/>
          <p:cNvSpPr/>
          <p:nvPr/>
        </p:nvSpPr>
        <p:spPr>
          <a:xfrm>
            <a:off x="4139952" y="4005064"/>
            <a:ext cx="4464496" cy="1152128"/>
          </a:xfrm>
          <a:prstGeom prst="wedgeEllipseCallout">
            <a:avLst>
              <a:gd name="adj1" fmla="val -65159"/>
              <a:gd name="adj2" fmla="val -4885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NIESPODZIANKA</a:t>
            </a:r>
          </a:p>
          <a:p>
            <a:pPr algn="ctr"/>
            <a:r>
              <a:rPr lang="pl-PL" dirty="0" smtClean="0"/>
              <a:t>Tutaj jest drugi wycinek kołowy!!!!</a:t>
            </a:r>
            <a:endParaRPr lang="pl-PL" dirty="0"/>
          </a:p>
        </p:txBody>
      </p:sp>
    </p:spTree>
  </p:cSld>
  <p:clrMapOvr>
    <a:masterClrMapping/>
  </p:clrMapOvr>
  <p:transition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4704"/>
            <a:ext cx="499110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4704"/>
            <a:ext cx="499110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64704"/>
            <a:ext cx="499110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5076056" y="836712"/>
            <a:ext cx="331236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Odcinek koła</a:t>
            </a:r>
            <a:endParaRPr lang="pl-PL" dirty="0"/>
          </a:p>
        </p:txBody>
      </p:sp>
      <p:cxnSp>
        <p:nvCxnSpPr>
          <p:cNvPr id="8" name="Łącznik prosty ze strzałką 7"/>
          <p:cNvCxnSpPr/>
          <p:nvPr/>
        </p:nvCxnSpPr>
        <p:spPr>
          <a:xfrm flipH="1">
            <a:off x="3995936" y="1268760"/>
            <a:ext cx="2304256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Objaśnienie owalne 9"/>
          <p:cNvSpPr/>
          <p:nvPr/>
        </p:nvSpPr>
        <p:spPr>
          <a:xfrm>
            <a:off x="5868144" y="3068960"/>
            <a:ext cx="2664296" cy="1584176"/>
          </a:xfrm>
          <a:prstGeom prst="wedgeEllipseCallout">
            <a:avLst>
              <a:gd name="adj1" fmla="val -143260"/>
              <a:gd name="adj2" fmla="val 7364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Kto zgadnie co tutaj jest??</a:t>
            </a:r>
            <a:endParaRPr lang="pl-PL" dirty="0"/>
          </a:p>
        </p:txBody>
      </p:sp>
      <p:sp>
        <p:nvSpPr>
          <p:cNvPr id="11" name="Objaśnienie owalne 10"/>
          <p:cNvSpPr/>
          <p:nvPr/>
        </p:nvSpPr>
        <p:spPr>
          <a:xfrm>
            <a:off x="5796136" y="3068960"/>
            <a:ext cx="2808312" cy="1584176"/>
          </a:xfrm>
          <a:prstGeom prst="wedgeEllipseCallout">
            <a:avLst>
              <a:gd name="adj1" fmla="val -143260"/>
              <a:gd name="adj2" fmla="val 736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TAK JEST!! Następny </a:t>
            </a:r>
          </a:p>
          <a:p>
            <a:pPr algn="ctr"/>
            <a:r>
              <a:rPr lang="pl-PL" dirty="0" smtClean="0"/>
              <a:t>odcinek koła!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497205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24744"/>
            <a:ext cx="497205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124744"/>
            <a:ext cx="497205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Łącznik prosty ze strzałką 7"/>
          <p:cNvCxnSpPr/>
          <p:nvPr/>
        </p:nvCxnSpPr>
        <p:spPr>
          <a:xfrm flipH="1">
            <a:off x="3779912" y="1988840"/>
            <a:ext cx="216024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pole tekstowe 9"/>
          <p:cNvSpPr txBox="1"/>
          <p:nvPr/>
        </p:nvSpPr>
        <p:spPr>
          <a:xfrm>
            <a:off x="6084168" y="177281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Pierścień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835696" y="2060848"/>
            <a:ext cx="612068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800" dirty="0" smtClean="0"/>
              <a:t>Jak obliczyć obwód koła????????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907704" y="836712"/>
            <a:ext cx="5616624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4000" dirty="0" smtClean="0"/>
              <a:t>Doświadczenie</a:t>
            </a:r>
            <a:endParaRPr lang="pl-PL" sz="4000" dirty="0"/>
          </a:p>
        </p:txBody>
      </p:sp>
      <p:pic>
        <p:nvPicPr>
          <p:cNvPr id="22530" name="Picture 2" descr="https://encrypted-tbn0.gstatic.com/images?q=tbn:ANd9GcR64f0BXtnO7pQ77OttXbSIeomseUgrTXMPYoPlT6ZR8LIGdE1D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988840"/>
            <a:ext cx="4392488" cy="3620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encrypted-tbn2.gstatic.com/images?q=tbn:ANd9GcSK2o7V--7pp2-Ee5Rp63jdcACguyALyCC-ETKT-yG3JJs9Om_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80728"/>
            <a:ext cx="2028825" cy="2247901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611560" y="3645024"/>
            <a:ext cx="2304256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Archimedes</a:t>
            </a:r>
          </a:p>
          <a:p>
            <a:pPr algn="ctr"/>
            <a:r>
              <a:rPr lang="pl-PL" dirty="0" smtClean="0"/>
              <a:t>III w. p.n.e.</a:t>
            </a:r>
          </a:p>
          <a:p>
            <a:pPr algn="ctr"/>
            <a:endParaRPr lang="pl-PL" dirty="0"/>
          </a:p>
        </p:txBody>
      </p:sp>
      <p:sp>
        <p:nvSpPr>
          <p:cNvPr id="7" name="Objaśnienie w chmurce 6"/>
          <p:cNvSpPr/>
          <p:nvPr/>
        </p:nvSpPr>
        <p:spPr>
          <a:xfrm>
            <a:off x="3347864" y="332656"/>
            <a:ext cx="3960440" cy="1944216"/>
          </a:xfrm>
          <a:prstGeom prst="cloudCallout">
            <a:avLst>
              <a:gd name="adj1" fmla="val -74586"/>
              <a:gd name="adj2" fmla="val -871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620688"/>
            <a:ext cx="2304256" cy="133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2492897"/>
            <a:ext cx="1705744" cy="209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ole tekstowe 9"/>
          <p:cNvSpPr txBox="1"/>
          <p:nvPr/>
        </p:nvSpPr>
        <p:spPr>
          <a:xfrm>
            <a:off x="6444208" y="4941168"/>
            <a:ext cx="216024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 err="1" smtClean="0">
                <a:latin typeface="+mj-lt"/>
              </a:rPr>
              <a:t>Ludolph</a:t>
            </a:r>
            <a:r>
              <a:rPr lang="pl-PL" dirty="0" smtClean="0">
                <a:latin typeface="+mj-lt"/>
              </a:rPr>
              <a:t> van </a:t>
            </a:r>
            <a:r>
              <a:rPr lang="pl-PL" dirty="0" err="1" smtClean="0">
                <a:latin typeface="+mj-lt"/>
              </a:rPr>
              <a:t>Ceulen</a:t>
            </a:r>
            <a:endParaRPr lang="pl-PL" dirty="0" smtClean="0">
              <a:latin typeface="+mj-lt"/>
            </a:endParaRPr>
          </a:p>
          <a:p>
            <a:pPr algn="ctr"/>
            <a:r>
              <a:rPr lang="pl-PL" dirty="0" smtClean="0">
                <a:latin typeface="+mj-lt"/>
              </a:rPr>
              <a:t>XVI w. n.e.</a:t>
            </a:r>
            <a:endParaRPr lang="pl-PL" dirty="0">
              <a:latin typeface="+mj-lt"/>
            </a:endParaRPr>
          </a:p>
        </p:txBody>
      </p:sp>
      <p:sp>
        <p:nvSpPr>
          <p:cNvPr id="11" name="Objaśnienie w chmurce 10"/>
          <p:cNvSpPr/>
          <p:nvPr/>
        </p:nvSpPr>
        <p:spPr>
          <a:xfrm>
            <a:off x="3419872" y="2924944"/>
            <a:ext cx="2880320" cy="1872208"/>
          </a:xfrm>
          <a:prstGeom prst="cloudCallout">
            <a:avLst>
              <a:gd name="adj1" fmla="val 70616"/>
              <a:gd name="adj2" fmla="val -3882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3,14</a:t>
            </a:r>
            <a:r>
              <a:rPr lang="pl-PL" dirty="0" smtClean="0"/>
              <a:t>159265358979323846264338327950288...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0" grpId="0" animBg="1"/>
      <p:bldP spid="11" grpId="0" build="allAtOnce" animBg="1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98</Words>
  <Application>Microsoft Office PowerPoint</Application>
  <PresentationFormat>Pokaz na ekranie (4:3)</PresentationFormat>
  <Paragraphs>39</Paragraphs>
  <Slides>15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AGNIESZKA</dc:creator>
  <cp:lastModifiedBy>AGNIESZKA</cp:lastModifiedBy>
  <cp:revision>135</cp:revision>
  <dcterms:created xsi:type="dcterms:W3CDTF">2013-12-12T20:06:08Z</dcterms:created>
  <dcterms:modified xsi:type="dcterms:W3CDTF">2013-12-13T00:51:57Z</dcterms:modified>
</cp:coreProperties>
</file>